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pt-PT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FE6B4A-39BE-4E0A-8D14-C13D6FE9ECB0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5314C3-EF9B-42BE-9EEA-105C6C0DD494}" type="datetimeFigureOut">
              <a:rPr lang="pt-PT" smtClean="0"/>
              <a:t>22-04-2012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2540" y="936028"/>
            <a:ext cx="669673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400" dirty="0" smtClean="0"/>
              <a:t>	</a:t>
            </a:r>
            <a:r>
              <a:rPr lang="pt-PT" sz="1300" dirty="0" smtClean="0"/>
              <a:t>O </a:t>
            </a:r>
            <a:r>
              <a:rPr lang="pt-PT" sz="1300" b="1" dirty="0"/>
              <a:t>Petróleo</a:t>
            </a:r>
            <a:r>
              <a:rPr lang="pt-PT" sz="1300" dirty="0"/>
              <a:t> teve origem há muitos </a:t>
            </a:r>
            <a:r>
              <a:rPr lang="pt-PT" sz="1300" b="1" dirty="0"/>
              <a:t>milhões de anos</a:t>
            </a:r>
            <a:r>
              <a:rPr lang="pt-PT" sz="1300" dirty="0"/>
              <a:t> quando, no fundo dos </a:t>
            </a:r>
            <a:r>
              <a:rPr lang="pt-PT" sz="1300" b="1" dirty="0"/>
              <a:t>oceanos</a:t>
            </a:r>
            <a:r>
              <a:rPr lang="pt-PT" sz="1300" dirty="0"/>
              <a:t>, se acumularam sedimentos juntamente com restos de seres vivos microscópicos (</a:t>
            </a:r>
            <a:r>
              <a:rPr lang="pt-PT" sz="1300" b="1" dirty="0"/>
              <a:t>plâncton</a:t>
            </a:r>
            <a:r>
              <a:rPr lang="pt-PT" sz="1300" dirty="0"/>
              <a:t> e </a:t>
            </a:r>
            <a:r>
              <a:rPr lang="pt-PT" sz="1300" b="1" dirty="0"/>
              <a:t>algas</a:t>
            </a:r>
            <a:r>
              <a:rPr lang="pt-PT" sz="1300" dirty="0"/>
              <a:t>) e outros </a:t>
            </a:r>
            <a:r>
              <a:rPr lang="pt-PT" sz="1300" b="1" dirty="0"/>
              <a:t>organismos marinhos</a:t>
            </a:r>
            <a:r>
              <a:rPr lang="pt-PT" sz="1300" dirty="0"/>
              <a:t>. Estes depósitos foram sendo cobertos, lentamente, por outros </a:t>
            </a:r>
            <a:r>
              <a:rPr lang="pt-PT" sz="1300" b="1" dirty="0"/>
              <a:t>sedimentos</a:t>
            </a:r>
            <a:r>
              <a:rPr lang="pt-PT" sz="1300" dirty="0"/>
              <a:t>. À medida que as </a:t>
            </a:r>
            <a:r>
              <a:rPr lang="pt-PT" sz="1300" b="1" dirty="0"/>
              <a:t>camadas</a:t>
            </a:r>
            <a:r>
              <a:rPr lang="pt-PT" sz="1300" dirty="0"/>
              <a:t> se </a:t>
            </a:r>
            <a:r>
              <a:rPr lang="pt-PT" sz="1300" b="1" dirty="0" smtClean="0"/>
              <a:t>acumularam</a:t>
            </a:r>
            <a:r>
              <a:rPr lang="pt-PT" sz="1300" dirty="0"/>
              <a:t>, a </a:t>
            </a:r>
            <a:r>
              <a:rPr lang="pt-PT" sz="1300" b="1" dirty="0"/>
              <a:t>pressão</a:t>
            </a:r>
            <a:r>
              <a:rPr lang="pt-PT" sz="1300" dirty="0"/>
              <a:t> e a </a:t>
            </a:r>
            <a:r>
              <a:rPr lang="pt-PT" sz="1300" b="1" dirty="0"/>
              <a:t>temperatura</a:t>
            </a:r>
            <a:r>
              <a:rPr lang="pt-PT" sz="1300" dirty="0"/>
              <a:t> </a:t>
            </a:r>
            <a:r>
              <a:rPr lang="pt-PT" sz="1300" b="1" dirty="0" smtClean="0"/>
              <a:t>aumentaram</a:t>
            </a:r>
            <a:r>
              <a:rPr lang="pt-PT" sz="1300" dirty="0"/>
              <a:t>. É nestas condições, que a matéria orgânica inicial através de reacções químicas complexas (que ocorrem sempre na </a:t>
            </a:r>
            <a:r>
              <a:rPr lang="pt-PT" sz="1300" b="1" dirty="0"/>
              <a:t>ausência de </a:t>
            </a:r>
            <a:r>
              <a:rPr lang="pt-PT" sz="1300" b="1" dirty="0" smtClean="0"/>
              <a:t>oxigénio</a:t>
            </a:r>
            <a:r>
              <a:rPr lang="pt-PT" sz="1300" dirty="0" smtClean="0"/>
              <a:t>) transforma-se </a:t>
            </a:r>
            <a:r>
              <a:rPr lang="pt-PT" sz="1300" dirty="0"/>
              <a:t>ao longo de milhões de anos, numa </a:t>
            </a:r>
            <a:r>
              <a:rPr lang="pt-PT" sz="1300" b="1" dirty="0"/>
              <a:t>massa líquida </a:t>
            </a:r>
            <a:r>
              <a:rPr lang="pt-PT" sz="1300" b="1" dirty="0" smtClean="0"/>
              <a:t>negra</a:t>
            </a:r>
            <a:r>
              <a:rPr lang="pt-PT" sz="1300" dirty="0" smtClean="0"/>
              <a:t>, conhecido </a:t>
            </a:r>
            <a:r>
              <a:rPr lang="pt-PT" sz="1300" dirty="0"/>
              <a:t>petróleo. </a:t>
            </a:r>
            <a:endParaRPr lang="pt-PT" sz="1300" dirty="0" smtClean="0"/>
          </a:p>
          <a:p>
            <a:pPr algn="just"/>
            <a:endParaRPr lang="pt-PT" sz="1300" dirty="0" smtClean="0"/>
          </a:p>
          <a:p>
            <a:pPr algn="just"/>
            <a:r>
              <a:rPr lang="pt-PT" sz="1300" dirty="0" smtClean="0"/>
              <a:t>	Mais </a:t>
            </a:r>
            <a:r>
              <a:rPr lang="pt-PT" sz="1300" dirty="0"/>
              <a:t>tarde, o petróleo originado na rocha-mãe desloca-se através de poros das rochas </a:t>
            </a:r>
            <a:r>
              <a:rPr lang="pt-PT" sz="1300" b="1" dirty="0"/>
              <a:t>porosas</a:t>
            </a:r>
            <a:r>
              <a:rPr lang="pt-PT" sz="1300" dirty="0"/>
              <a:t> e </a:t>
            </a:r>
            <a:r>
              <a:rPr lang="pt-PT" sz="1300" b="1" dirty="0"/>
              <a:t>permeáveis</a:t>
            </a:r>
            <a:r>
              <a:rPr lang="pt-PT" sz="1300" dirty="0"/>
              <a:t> para outras camadas mais à superfície, denominadas por </a:t>
            </a:r>
            <a:r>
              <a:rPr lang="pt-PT" sz="1300" b="1" dirty="0"/>
              <a:t>rochas-reservatório</a:t>
            </a:r>
            <a:r>
              <a:rPr lang="pt-PT" sz="1300" dirty="0"/>
              <a:t>. A movimentação do petróleo pode não acabar já nesta fase. Caso no seu percurso não encontre uma rocha </a:t>
            </a:r>
            <a:r>
              <a:rPr lang="pt-PT" sz="1300" b="1" dirty="0"/>
              <a:t>impermeável</a:t>
            </a:r>
            <a:r>
              <a:rPr lang="pt-PT" sz="1300" dirty="0"/>
              <a:t> e que impeça a sua </a:t>
            </a:r>
            <a:r>
              <a:rPr lang="pt-PT" sz="1300" dirty="0" smtClean="0"/>
              <a:t>ascensão criar-se-ão </a:t>
            </a:r>
            <a:r>
              <a:rPr lang="pt-PT" sz="1300" dirty="0"/>
              <a:t>os depósitos/</a:t>
            </a:r>
            <a:r>
              <a:rPr lang="pt-PT" sz="1300" b="1" dirty="0"/>
              <a:t>jazidas</a:t>
            </a:r>
            <a:r>
              <a:rPr lang="pt-PT" sz="1300" dirty="0"/>
              <a:t> de </a:t>
            </a:r>
            <a:r>
              <a:rPr lang="pt-PT" sz="1300" dirty="0" smtClean="0"/>
              <a:t>petróleo. </a:t>
            </a:r>
            <a:r>
              <a:rPr lang="pt-PT" sz="1300" dirty="0"/>
              <a:t>Nessa situação, </a:t>
            </a:r>
            <a:r>
              <a:rPr lang="pt-PT" sz="1300" b="1" dirty="0"/>
              <a:t>volatiliza-se </a:t>
            </a:r>
            <a:r>
              <a:rPr lang="pt-PT" sz="1300" dirty="0"/>
              <a:t>acabando por se perder no tempo e no </a:t>
            </a:r>
            <a:r>
              <a:rPr lang="pt-PT" sz="1300" dirty="0" smtClean="0"/>
              <a:t>espaço.</a:t>
            </a:r>
            <a:endParaRPr lang="pt-PT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4296544" cy="2489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465790" y="6512338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smtClean="0"/>
              <a:t>Fig. 1 – </a:t>
            </a:r>
            <a:r>
              <a:rPr lang="pt-PT" sz="1050" i="1" dirty="0" smtClean="0"/>
              <a:t>Imagem de um reservatório de petróleo</a:t>
            </a:r>
            <a:endParaRPr lang="pt-PT" sz="1050" i="1" dirty="0"/>
          </a:p>
        </p:txBody>
      </p:sp>
      <p:sp>
        <p:nvSpPr>
          <p:cNvPr id="8" name="Rectângulo 7"/>
          <p:cNvSpPr/>
          <p:nvPr/>
        </p:nvSpPr>
        <p:spPr>
          <a:xfrm>
            <a:off x="86111" y="23769"/>
            <a:ext cx="6643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Formação do Petróleo</a:t>
            </a:r>
            <a:endParaRPr lang="pt-P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3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899568" y="1064930"/>
            <a:ext cx="509396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P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Formação do Carvão</a:t>
            </a:r>
            <a:endParaRPr lang="pt-P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Seta para a direita 4">
            <a:hlinkClick r:id="rId2" action="ppaction://hlinksldjump"/>
          </p:cNvPr>
          <p:cNvSpPr/>
          <p:nvPr/>
        </p:nvSpPr>
        <p:spPr>
          <a:xfrm>
            <a:off x="2292935" y="2841347"/>
            <a:ext cx="2376264" cy="115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62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107504" y="332656"/>
            <a:ext cx="516999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300" dirty="0" smtClean="0">
                <a:effectLst/>
              </a:rPr>
              <a:t>O </a:t>
            </a:r>
            <a:r>
              <a:rPr lang="pt-PT" sz="1300" b="1" dirty="0" smtClean="0">
                <a:effectLst/>
              </a:rPr>
              <a:t>carvão mineral</a:t>
            </a:r>
            <a:r>
              <a:rPr lang="pt-PT" sz="1300" dirty="0" smtClean="0">
                <a:effectLst/>
              </a:rPr>
              <a:t> é uma </a:t>
            </a:r>
            <a:r>
              <a:rPr lang="pt-PT" sz="1300" b="1" dirty="0" smtClean="0">
                <a:effectLst/>
              </a:rPr>
              <a:t>rocha sedimentar</a:t>
            </a:r>
            <a:r>
              <a:rPr lang="pt-PT" sz="1300" b="1" dirty="0"/>
              <a:t> </a:t>
            </a:r>
            <a:r>
              <a:rPr lang="pt-PT" sz="1300" dirty="0" smtClean="0">
                <a:effectLst/>
              </a:rPr>
              <a:t>de cor preta</a:t>
            </a:r>
            <a:r>
              <a:rPr lang="pt-PT" sz="1300" dirty="0" smtClean="0"/>
              <a:t>, </a:t>
            </a:r>
            <a:r>
              <a:rPr lang="pt-PT" sz="1300" dirty="0" smtClean="0">
                <a:effectLst/>
              </a:rPr>
              <a:t>composto por </a:t>
            </a:r>
            <a:r>
              <a:rPr lang="pt-PT" sz="1300" b="1" dirty="0" smtClean="0">
                <a:effectLst/>
              </a:rPr>
              <a:t>carbono</a:t>
            </a:r>
            <a:r>
              <a:rPr lang="pt-PT" sz="1300" dirty="0" smtClean="0">
                <a:effectLst/>
              </a:rPr>
              <a:t> e quantidades variáveis de </a:t>
            </a:r>
            <a:r>
              <a:rPr lang="pt-PT" sz="1300" b="1" dirty="0" smtClean="0">
                <a:effectLst/>
              </a:rPr>
              <a:t>enxofre</a:t>
            </a:r>
            <a:r>
              <a:rPr lang="pt-PT" sz="1300" dirty="0" smtClean="0">
                <a:effectLst/>
              </a:rPr>
              <a:t>, </a:t>
            </a:r>
            <a:r>
              <a:rPr lang="pt-PT" sz="1300" b="1" dirty="0" smtClean="0">
                <a:effectLst/>
              </a:rPr>
              <a:t>hidrogénio</a:t>
            </a:r>
            <a:r>
              <a:rPr lang="pt-PT" sz="1300" dirty="0" smtClean="0">
                <a:effectLst/>
              </a:rPr>
              <a:t>, </a:t>
            </a:r>
            <a:r>
              <a:rPr lang="pt-PT" sz="1300" b="1" dirty="0" smtClean="0">
                <a:effectLst/>
              </a:rPr>
              <a:t>oxigénio</a:t>
            </a:r>
            <a:r>
              <a:rPr lang="pt-PT" sz="1300" dirty="0" smtClean="0">
                <a:effectLst/>
              </a:rPr>
              <a:t>, </a:t>
            </a:r>
            <a:r>
              <a:rPr lang="pt-PT" sz="1300" b="1" dirty="0" smtClean="0">
                <a:effectLst/>
              </a:rPr>
              <a:t>nitrogénio</a:t>
            </a:r>
            <a:r>
              <a:rPr lang="pt-PT" sz="1300" dirty="0" smtClean="0">
                <a:effectLst/>
              </a:rPr>
              <a:t> e </a:t>
            </a:r>
            <a:r>
              <a:rPr lang="pt-PT" sz="1300" b="1" dirty="0" smtClean="0">
                <a:effectLst/>
              </a:rPr>
              <a:t>elementos vestigiais</a:t>
            </a:r>
            <a:r>
              <a:rPr lang="pt-PT" sz="1300" dirty="0" smtClean="0">
                <a:effectLst/>
              </a:rPr>
              <a:t>.</a:t>
            </a:r>
          </a:p>
          <a:p>
            <a:pPr algn="just"/>
            <a:endParaRPr lang="pt-PT" sz="1300" dirty="0" smtClean="0">
              <a:effectLst/>
            </a:endParaRPr>
          </a:p>
          <a:p>
            <a:pPr algn="just"/>
            <a:r>
              <a:rPr lang="pt-PT" sz="1300" dirty="0" smtClean="0">
                <a:effectLst/>
              </a:rPr>
              <a:t>Existem </a:t>
            </a:r>
            <a:r>
              <a:rPr lang="pt-PT" sz="1300" b="1" dirty="0" smtClean="0">
                <a:effectLst/>
              </a:rPr>
              <a:t>quatro</a:t>
            </a:r>
            <a:r>
              <a:rPr lang="pt-PT" sz="1300" dirty="0" smtClean="0">
                <a:effectLst/>
              </a:rPr>
              <a:t> tipos principais de </a:t>
            </a:r>
            <a:r>
              <a:rPr lang="pt-PT" sz="1300" b="1" dirty="0" smtClean="0">
                <a:effectLst/>
              </a:rPr>
              <a:t>carvão mineral</a:t>
            </a:r>
            <a:r>
              <a:rPr lang="pt-PT" sz="1300" dirty="0" smtClean="0">
                <a:effectLst/>
              </a:rPr>
              <a:t>; </a:t>
            </a:r>
            <a:r>
              <a:rPr lang="pt-PT" sz="1300" b="1" dirty="0" smtClean="0">
                <a:effectLst/>
              </a:rPr>
              <a:t>lenhito</a:t>
            </a:r>
            <a:r>
              <a:rPr lang="pt-PT" sz="1300" dirty="0" smtClean="0">
                <a:effectLst/>
              </a:rPr>
              <a:t>, </a:t>
            </a:r>
            <a:r>
              <a:rPr lang="pt-PT" sz="1300" b="1" dirty="0" smtClean="0">
                <a:effectLst/>
              </a:rPr>
              <a:t>hulha</a:t>
            </a:r>
            <a:r>
              <a:rPr lang="pt-PT" sz="1300" dirty="0" smtClean="0">
                <a:effectLst/>
              </a:rPr>
              <a:t> e </a:t>
            </a:r>
            <a:r>
              <a:rPr lang="pt-PT" sz="1300" b="1" dirty="0" smtClean="0">
                <a:effectLst/>
              </a:rPr>
              <a:t>antracito</a:t>
            </a:r>
            <a:r>
              <a:rPr lang="pt-PT" sz="1300" dirty="0" smtClean="0">
                <a:effectLst/>
              </a:rPr>
              <a:t>, em ordem crescente do teor de carbono.  Estes podem ser extraídos dos solos por </a:t>
            </a:r>
            <a:r>
              <a:rPr lang="pt-PT" sz="1300" b="1" dirty="0" smtClean="0">
                <a:effectLst/>
              </a:rPr>
              <a:t>mineração a céu aberto </a:t>
            </a:r>
            <a:r>
              <a:rPr lang="pt-PT" sz="1300" dirty="0" smtClean="0">
                <a:effectLst/>
              </a:rPr>
              <a:t>ou </a:t>
            </a:r>
            <a:r>
              <a:rPr lang="pt-PT" sz="1300" b="1" dirty="0" smtClean="0"/>
              <a:t>subterrânea</a:t>
            </a:r>
            <a:r>
              <a:rPr lang="pt-PT" sz="1300" dirty="0" smtClean="0">
                <a:effectLst/>
              </a:rPr>
              <a:t>.</a:t>
            </a:r>
          </a:p>
        </p:txBody>
      </p:sp>
      <p:pic>
        <p:nvPicPr>
          <p:cNvPr id="2050" name="Picture 2" descr="https://www.jfsc.jus.br/acpdocarvao/conteudo/levantamento_minas/imagens/mineracao_acp/figura_1_estagios_para_fo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"/>
          <a:stretch/>
        </p:blipFill>
        <p:spPr bwMode="auto">
          <a:xfrm>
            <a:off x="5508103" y="195842"/>
            <a:ext cx="3355213" cy="609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21514" y="6476224"/>
            <a:ext cx="3528392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050" dirty="0" smtClean="0"/>
              <a:t>Fig. 2 – </a:t>
            </a:r>
            <a:r>
              <a:rPr lang="pt-PT" sz="1050" i="1" dirty="0" smtClean="0"/>
              <a:t>Estágios de formação de depósitos de carvão mineral</a:t>
            </a:r>
            <a:endParaRPr lang="pt-PT" sz="1050" i="1" dirty="0"/>
          </a:p>
        </p:txBody>
      </p:sp>
      <p:sp>
        <p:nvSpPr>
          <p:cNvPr id="6" name="Rectângulo 5"/>
          <p:cNvSpPr/>
          <p:nvPr/>
        </p:nvSpPr>
        <p:spPr>
          <a:xfrm>
            <a:off x="107504" y="4077072"/>
            <a:ext cx="53140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1300" dirty="0" smtClean="0">
              <a:effectLst/>
            </a:endParaRPr>
          </a:p>
          <a:p>
            <a:pPr algn="just"/>
            <a:r>
              <a:rPr lang="pt-PT" sz="1300" dirty="0" smtClean="0">
                <a:effectLst/>
              </a:rPr>
              <a:t>O carvão mineral foi formado pelos restos soterrados de </a:t>
            </a:r>
            <a:r>
              <a:rPr lang="pt-PT" sz="1300" b="1" dirty="0" smtClean="0">
                <a:effectLst/>
              </a:rPr>
              <a:t>plantas tropicais </a:t>
            </a:r>
            <a:r>
              <a:rPr lang="pt-PT" sz="1300" dirty="0" smtClean="0">
                <a:effectLst/>
              </a:rPr>
              <a:t>e </a:t>
            </a:r>
            <a:r>
              <a:rPr lang="pt-PT" sz="1300" b="1" dirty="0" smtClean="0">
                <a:effectLst/>
              </a:rPr>
              <a:t>subtropicais</a:t>
            </a:r>
            <a:r>
              <a:rPr lang="pt-PT" sz="1300" dirty="0" smtClean="0">
                <a:effectLst/>
              </a:rPr>
              <a:t>, especialmente durante os </a:t>
            </a:r>
            <a:r>
              <a:rPr lang="pt-PT" sz="1300" b="1" dirty="0" smtClean="0">
                <a:effectLst/>
              </a:rPr>
              <a:t>períodos Carbonífero</a:t>
            </a:r>
            <a:r>
              <a:rPr lang="pt-PT" sz="1300" dirty="0" smtClean="0">
                <a:effectLst/>
              </a:rPr>
              <a:t> e </a:t>
            </a:r>
            <a:r>
              <a:rPr lang="pt-PT" sz="1300" b="1" dirty="0" smtClean="0">
                <a:effectLst/>
              </a:rPr>
              <a:t>Permiano</a:t>
            </a:r>
            <a:r>
              <a:rPr lang="pt-PT" sz="1300" dirty="0" smtClean="0">
                <a:effectLst/>
              </a:rPr>
              <a:t>.</a:t>
            </a:r>
          </a:p>
          <a:p>
            <a:pPr algn="just"/>
            <a:endParaRPr lang="pt-PT" sz="1300" dirty="0" smtClean="0">
              <a:effectLst/>
            </a:endParaRPr>
          </a:p>
          <a:p>
            <a:pPr algn="just"/>
            <a:r>
              <a:rPr lang="pt-PT" sz="1300" dirty="0" smtClean="0">
                <a:effectLst/>
              </a:rPr>
              <a:t>Segundo a visão tradicional, os depósitos carboníferos são o resultado de </a:t>
            </a:r>
            <a:r>
              <a:rPr lang="pt-PT" sz="1300" b="1" dirty="0" smtClean="0">
                <a:effectLst/>
              </a:rPr>
              <a:t>restos de plantas acumuladas em pântanos</a:t>
            </a:r>
            <a:r>
              <a:rPr lang="pt-PT" sz="1300" dirty="0" smtClean="0">
                <a:effectLst/>
              </a:rPr>
              <a:t>, que se decompuseram, fazendo surgir as camadas de </a:t>
            </a:r>
            <a:r>
              <a:rPr lang="pt-PT" sz="1300" b="1" dirty="0" smtClean="0">
                <a:effectLst/>
              </a:rPr>
              <a:t>turfa</a:t>
            </a:r>
            <a:r>
              <a:rPr lang="pt-PT" sz="1300" dirty="0" smtClean="0">
                <a:effectLst/>
              </a:rPr>
              <a:t>.</a:t>
            </a:r>
          </a:p>
          <a:p>
            <a:pPr algn="just"/>
            <a:endParaRPr lang="pt-PT" sz="1300" dirty="0" smtClean="0">
              <a:effectLst/>
            </a:endParaRPr>
          </a:p>
          <a:p>
            <a:pPr algn="just"/>
            <a:r>
              <a:rPr lang="pt-PT" sz="1300" dirty="0" smtClean="0">
                <a:effectLst/>
              </a:rPr>
              <a:t>A </a:t>
            </a:r>
            <a:r>
              <a:rPr lang="pt-PT" sz="1300" b="1" dirty="0" smtClean="0">
                <a:effectLst/>
              </a:rPr>
              <a:t>elevação do nível das águas do mar </a:t>
            </a:r>
            <a:r>
              <a:rPr lang="pt-PT" sz="1300" dirty="0" smtClean="0">
                <a:effectLst/>
              </a:rPr>
              <a:t>ou o </a:t>
            </a:r>
            <a:r>
              <a:rPr lang="pt-PT" sz="1300" b="1" dirty="0" smtClean="0">
                <a:effectLst/>
              </a:rPr>
              <a:t>rebaixamento da terra </a:t>
            </a:r>
            <a:r>
              <a:rPr lang="pt-PT" sz="1300" dirty="0" smtClean="0">
                <a:effectLst/>
              </a:rPr>
              <a:t>provocaram o </a:t>
            </a:r>
            <a:r>
              <a:rPr lang="pt-PT" sz="1300" b="1" dirty="0" smtClean="0">
                <a:effectLst/>
              </a:rPr>
              <a:t>afundamento dessas camadas </a:t>
            </a:r>
            <a:r>
              <a:rPr lang="pt-PT" sz="1300" dirty="0" smtClean="0">
                <a:effectLst/>
              </a:rPr>
              <a:t>sob sedimentos marinhos, cujo peso comprimiu a turfa, transformando-a, sob </a:t>
            </a:r>
            <a:r>
              <a:rPr lang="pt-PT" sz="1300" b="1" dirty="0" smtClean="0">
                <a:effectLst/>
              </a:rPr>
              <a:t>elevadas temperaturas</a:t>
            </a:r>
            <a:r>
              <a:rPr lang="pt-PT" sz="1300" dirty="0" smtClean="0">
                <a:effectLst/>
              </a:rPr>
              <a:t>, em </a:t>
            </a:r>
            <a:r>
              <a:rPr lang="pt-PT" sz="1300" b="1" dirty="0" smtClean="0">
                <a:effectLst/>
              </a:rPr>
              <a:t>carvão</a:t>
            </a:r>
            <a:r>
              <a:rPr lang="pt-PT" sz="1300" dirty="0" smtClean="0">
                <a:effectLst/>
              </a:rPr>
              <a:t>. </a:t>
            </a:r>
            <a:endParaRPr lang="pt-PT" sz="13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5296"/>
            <a:ext cx="15430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23" y="1916832"/>
            <a:ext cx="128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20633"/>
            <a:ext cx="13525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19" y="2781672"/>
            <a:ext cx="14859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9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t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46</TotalTime>
  <Words>182</Words>
  <Application>Microsoft Office PowerPoint</Application>
  <PresentationFormat>Apresentação no Ecrã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4" baseType="lpstr">
      <vt:lpstr>Composto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Daniel</cp:lastModifiedBy>
  <cp:revision>5</cp:revision>
  <dcterms:created xsi:type="dcterms:W3CDTF">2012-04-22T11:19:20Z</dcterms:created>
  <dcterms:modified xsi:type="dcterms:W3CDTF">2012-04-22T12:06:04Z</dcterms:modified>
</cp:coreProperties>
</file>